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embeddedFontLst>
    <p:embeddedFont>
      <p:font typeface="Robo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9EA75F2-B53A-4128-9E2E-E07E915870F0}">
  <a:tblStyle styleId="{09EA75F2-B53A-4128-9E2E-E07E915870F0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DEEE8"/>
          </a:solidFill>
        </a:fill>
      </a:tcStyle>
    </a:wholeTbl>
    <a:band1H>
      <a:tcTxStyle b="off" i="off"/>
      <a:tcStyle>
        <a:fill>
          <a:solidFill>
            <a:srgbClr val="FCDCCE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FCDCCE"/>
          </a:solidFill>
        </a:fill>
      </a:tcStyle>
    </a:band1V>
    <a:band2V>
      <a:tcTxStyle b="off" i="off"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6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6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6"/>
          </a:solidFill>
        </a:fill>
      </a:tcStyle>
    </a:firstRow>
    <a:neCell>
      <a:tcTxStyle b="off" i="off"/>
    </a:neCell>
    <a:nwCell>
      <a:tcTxStyle b="off" i="off"/>
    </a:nwCell>
  </a:tblStyle>
  <a:tblStyle styleId="{2A8A6B67-C98A-4809-AEE9-2D99F12295E8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fill>
          <a:solidFill>
            <a:schemeClr val="accent6">
              <a:alpha val="20000"/>
            </a:schemeClr>
          </a:solidFill>
        </a:fill>
      </a:tcStyle>
    </a:band1H>
    <a:band2H>
      <a:tcTxStyle b="off" i="off"/>
    </a:band2H>
    <a:band1V>
      <a:tcTxStyle b="off" i="off"/>
      <a:tcStyle>
        <a:fill>
          <a:solidFill>
            <a:schemeClr val="accent6">
              <a:alpha val="20000"/>
            </a:schemeClr>
          </a:solidFill>
        </a:fill>
      </a:tcStyle>
    </a:band1V>
    <a:band2V>
      <a:tcTxStyle b="off" i="off"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 b="off" i="off"/>
    </a:seCell>
    <a:swCell>
      <a:tcTxStyle b="off" i="off"/>
    </a:swCell>
    <a:firstRow>
      <a:tcTxStyle b="on" i="off"/>
      <a:tcStyle>
        <a:tcBdr>
          <a:bottom>
            <a:ln cap="flat" cmpd="sng" w="254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oboto-bold.fntdata"/><Relationship Id="rId10" Type="http://schemas.openxmlformats.org/officeDocument/2006/relationships/slide" Target="slides/slide4.xml"/><Relationship Id="rId32" Type="http://schemas.openxmlformats.org/officeDocument/2006/relationships/font" Target="fonts/Roboto-regular.fntdata"/><Relationship Id="rId13" Type="http://schemas.openxmlformats.org/officeDocument/2006/relationships/slide" Target="slides/slide7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6.xml"/><Relationship Id="rId34" Type="http://schemas.openxmlformats.org/officeDocument/2006/relationships/font" Target="fonts/Roboto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jp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3" name="Google Shape;53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7" name="Google Shape;107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3" name="Google Shape;113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0" name="Google Shape;120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0" name="Google Shape;130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39c8426557_2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39c8426557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2" name="Google Shape;142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3efda7da9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9" name="Google Shape;149;g13efda7da96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6" name="Google Shape;156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3f1fd73d61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3" name="Google Shape;163;g13f1fd73d61_2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3f1fd73d61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0" name="Google Shape;170;g13f1fd73d61_2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9" name="Google Shape;59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3f1fd73d61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7" name="Google Shape;177;g13f1fd73d61_2_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3f1fd73d6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4" name="Google Shape;184;g13f1fd73d61_2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3f1d369cc0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1" name="Google Shape;191;g13f1d369cc0_1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8" name="Google Shape;198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3f1d369cc0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4" name="Google Shape;204;g13f1d369cc0_1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0" name="Google Shape;210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5" name="Google Shape;65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1" name="Google Shape;71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7" name="Google Shape;77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3" name="Google Shape;83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9" name="Google Shape;89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5" name="Google Shape;95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1" name="Google Shape;101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>
  <p:cSld name="Diapositiva de título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rtada-gobierno.png" id="12" name="Google Shape;12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1"/>
          <p:cNvSpPr txBox="1"/>
          <p:nvPr>
            <p:ph idx="1" type="body"/>
          </p:nvPr>
        </p:nvSpPr>
        <p:spPr>
          <a:xfrm rot="5400000">
            <a:off x="2874764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1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/>
          <p:nvPr>
            <p:ph type="title"/>
          </p:nvPr>
        </p:nvSpPr>
        <p:spPr>
          <a:xfrm rot="5400000">
            <a:off x="5463778" y="1371601"/>
            <a:ext cx="4388644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" type="body"/>
          </p:nvPr>
        </p:nvSpPr>
        <p:spPr>
          <a:xfrm rot="5400000">
            <a:off x="1272778" y="-609599"/>
            <a:ext cx="4388644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>
  <p:cSld name="Encabezado de sección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nterna.png" id="14" name="Google Shape;14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>
  <p:cSld name="Comparación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nterna-con-franja.png" id="16" name="Google Shape;16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ierre.png" id="18" name="Google Shape;18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>
  <p:cSld name="Título y objeto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rtada.png" id="20" name="Google Shape;20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>
  <p:cSld name="Dos objeto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nterna+textura.png" id="22" name="Google Shape;22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ólo el título">
  <p:cSld name="Sólo el título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nterna-naranja.png" id="24" name="Google Shape;24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9"/>
          <p:cNvSpPr txBox="1"/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9"/>
          <p:cNvSpPr txBox="1"/>
          <p:nvPr>
            <p:ph idx="1" type="body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28" name="Google Shape;28;p9"/>
          <p:cNvSpPr txBox="1"/>
          <p:nvPr>
            <p:ph idx="2" type="body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29" name="Google Shape;29;p9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9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/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10"/>
          <p:cNvSpPr txBox="1"/>
          <p:nvPr>
            <p:ph idx="1" type="body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36" name="Google Shape;36;p10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0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mailto:valenciafis075@gmail.com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Relationship Id="rId5" Type="http://schemas.openxmlformats.org/officeDocument/2006/relationships/image" Target="../media/image8.png"/><Relationship Id="rId6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/>
        </p:nvSpPr>
        <p:spPr>
          <a:xfrm>
            <a:off x="5463843" y="1019508"/>
            <a:ext cx="2757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es-CO" sz="2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Harinas y Granos Valencia</a:t>
            </a:r>
            <a:endParaRPr b="1" i="0" sz="28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64204" y="2009800"/>
            <a:ext cx="36816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s-CO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Maxiel Martinez</a:t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s-CO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Ederson Ramirez</a:t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s-CO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Ivan Jimenez</a:t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s-CO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Wirley Valencia</a:t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/>
        </p:nvSpPr>
        <p:spPr>
          <a:xfrm>
            <a:off x="291830" y="1638552"/>
            <a:ext cx="8852170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s-CO" sz="4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Soporte recolección de información:</a:t>
            </a:r>
            <a:endParaRPr b="1" i="0" sz="4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22"/>
          <p:cNvSpPr/>
          <p:nvPr/>
        </p:nvSpPr>
        <p:spPr>
          <a:xfrm>
            <a:off x="3580355" y="2539984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/>
        </p:nvSpPr>
        <p:spPr>
          <a:xfrm>
            <a:off x="428017" y="252918"/>
            <a:ext cx="546944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CO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Recolección de información: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16" name="Google Shape;116;p23"/>
          <p:cNvGraphicFramePr/>
          <p:nvPr/>
        </p:nvGraphicFramePr>
        <p:xfrm>
          <a:off x="1429964" y="108183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{09EA75F2-B53A-4128-9E2E-E07E915870F0}</a:tableStyleId>
              </a:tblPr>
              <a:tblGrid>
                <a:gridCol w="6357000"/>
              </a:tblGrid>
              <a:tr h="533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s-CO" sz="1800" u="none" cap="none" strike="noStrike"/>
                        <a:t>Ficha técnica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485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graphicFrame>
        <p:nvGraphicFramePr>
          <p:cNvPr id="117" name="Google Shape;117;p23"/>
          <p:cNvGraphicFramePr/>
          <p:nvPr/>
        </p:nvGraphicFramePr>
        <p:xfrm>
          <a:off x="1429977" y="161545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{2A8A6B67-C98A-4809-AEE9-2D99F12295E8}</a:tableStyleId>
              </a:tblPr>
              <a:tblGrid>
                <a:gridCol w="3048000"/>
                <a:gridCol w="3048000"/>
              </a:tblGrid>
              <a:tr h="433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s-CO" sz="1800" u="none" cap="none" strike="noStrike"/>
                        <a:t>Nombre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lang="es-CO" sz="1800"/>
                        <a:t>Harinas y Granos Valencia</a:t>
                      </a:r>
                      <a:endParaRPr b="0" sz="1800" u="none" cap="none" strike="noStrike"/>
                    </a:p>
                  </a:txBody>
                  <a:tcPr marT="45725" marB="45725" marR="91450" marL="91450"/>
                </a:tc>
              </a:tr>
              <a:tr h="433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s-CO" sz="1800" u="none" cap="none" strike="noStrike"/>
                        <a:t>Razón social</a:t>
                      </a:r>
                      <a:endParaRPr b="1"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s-CO" sz="1800"/>
                        <a:t>Harinas Y Granos Valencia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433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s-CO" sz="1800" u="none" cap="none" strike="noStrike"/>
                        <a:t>Domicilio social</a:t>
                      </a:r>
                      <a:endParaRPr b="1"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s-CO" sz="1800"/>
                        <a:t>Calle 71 # </a:t>
                      </a:r>
                      <a:r>
                        <a:rPr lang="es-CO" sz="1800"/>
                        <a:t>88 f</a:t>
                      </a:r>
                      <a:r>
                        <a:rPr lang="es-CO" sz="1800"/>
                        <a:t>-23 sur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433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s-CO" sz="1800" u="none" cap="none" strike="noStrike"/>
                        <a:t>Teléfono</a:t>
                      </a:r>
                      <a:endParaRPr b="1"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s-CO" sz="1800"/>
                        <a:t>3188381712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433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s-CO" sz="1800" u="none" cap="none" strike="noStrike"/>
                        <a:t>Email</a:t>
                      </a:r>
                      <a:endParaRPr b="1"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s-CO" sz="1350">
                          <a:solidFill>
                            <a:schemeClr val="hlink"/>
                          </a:solidFill>
                          <a:highlight>
                            <a:srgbClr val="FFFFFF"/>
                          </a:highlight>
                          <a:uFill>
                            <a:noFill/>
                          </a:uFill>
                          <a:latin typeface="Roboto"/>
                          <a:ea typeface="Roboto"/>
                          <a:cs typeface="Roboto"/>
                          <a:sym typeface="Roboto"/>
                          <a:hlinkClick r:id="rId3"/>
                        </a:rPr>
                        <a:t>valenciafis075@gmail.com</a:t>
                      </a:r>
                      <a:endParaRPr sz="1350">
                        <a:solidFill>
                          <a:srgbClr val="5F6368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25" marB="45725" marR="91450" marL="91450"/>
                </a:tc>
              </a:tr>
              <a:tr h="433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s-CO" sz="1800" u="none" cap="none" strike="noStrike"/>
                        <a:t>Servicios principales</a:t>
                      </a:r>
                      <a:endParaRPr b="1"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s-CO" sz="1800"/>
                        <a:t>Venta de Alimentos, productos de aseo y Alimento para mascotas 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433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s-CO" sz="1800" u="none" cap="none" strike="noStrike"/>
                        <a:t>Persona de contacto</a:t>
                      </a:r>
                      <a:endParaRPr b="1"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s-CO" sz="1800"/>
                        <a:t>Wilian Valencia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/>
        </p:nvSpPr>
        <p:spPr>
          <a:xfrm>
            <a:off x="428040" y="252925"/>
            <a:ext cx="7667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CO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Técnicas de E-licitación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4"/>
          <p:cNvSpPr txBox="1"/>
          <p:nvPr/>
        </p:nvSpPr>
        <p:spPr>
          <a:xfrm>
            <a:off x="223150" y="944225"/>
            <a:ext cx="87741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500">
                <a:latin typeface="Calibri"/>
                <a:ea typeface="Calibri"/>
                <a:cs typeface="Calibri"/>
                <a:sym typeface="Calibri"/>
              </a:rPr>
              <a:t>Entrevista:   </a:t>
            </a:r>
            <a:r>
              <a:rPr lang="es-CO" sz="1500"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es-CO" sz="1200">
                <a:latin typeface="Calibri"/>
                <a:ea typeface="Calibri"/>
                <a:cs typeface="Calibri"/>
                <a:sym typeface="Calibri"/>
              </a:rPr>
              <a:t>                                                                                          </a:t>
            </a:r>
            <a:r>
              <a:rPr lang="es-CO" sz="15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s-CO" sz="1500">
                <a:latin typeface="Calibri"/>
                <a:ea typeface="Calibri"/>
                <a:cs typeface="Calibri"/>
                <a:sym typeface="Calibri"/>
              </a:rPr>
              <a:t>Observación:</a:t>
            </a:r>
            <a:endParaRPr b="1"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4" name="Google Shape;12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2500" y="1698725"/>
            <a:ext cx="1918275" cy="14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0775" y="1698725"/>
            <a:ext cx="2158049" cy="2877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2513" y="3137425"/>
            <a:ext cx="1918241" cy="14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8550" y="1629200"/>
            <a:ext cx="2296525" cy="318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/>
        </p:nvSpPr>
        <p:spPr>
          <a:xfrm>
            <a:off x="428017" y="252918"/>
            <a:ext cx="444775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CO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Diagrama de procesos: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175" y="1204050"/>
            <a:ext cx="8597750" cy="3939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/>
          <p:nvPr/>
        </p:nvSpPr>
        <p:spPr>
          <a:xfrm>
            <a:off x="428017" y="252918"/>
            <a:ext cx="4447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CO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Diagrama de procesos: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9" name="Google Shape;1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225" y="1129850"/>
            <a:ext cx="8746476" cy="3939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/>
        </p:nvSpPr>
        <p:spPr>
          <a:xfrm>
            <a:off x="428017" y="252918"/>
            <a:ext cx="511935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CO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Casos de uso de alto nivel: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7"/>
          <p:cNvSpPr txBox="1"/>
          <p:nvPr/>
        </p:nvSpPr>
        <p:spPr>
          <a:xfrm>
            <a:off x="838200" y="1825625"/>
            <a:ext cx="7645924" cy="39632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6" name="Google Shape;14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25" y="1165025"/>
            <a:ext cx="7561698" cy="382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/>
        </p:nvSpPr>
        <p:spPr>
          <a:xfrm>
            <a:off x="428017" y="252918"/>
            <a:ext cx="5119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CO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Casos de uso de alto nivel: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8"/>
          <p:cNvSpPr txBox="1"/>
          <p:nvPr/>
        </p:nvSpPr>
        <p:spPr>
          <a:xfrm>
            <a:off x="838200" y="1825625"/>
            <a:ext cx="7645800" cy="39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3" name="Google Shape;15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25" y="1068950"/>
            <a:ext cx="7268624" cy="4105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/>
        </p:nvSpPr>
        <p:spPr>
          <a:xfrm>
            <a:off x="428016" y="252918"/>
            <a:ext cx="478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CO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Historia de Usuario: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9"/>
          <p:cNvSpPr txBox="1"/>
          <p:nvPr/>
        </p:nvSpPr>
        <p:spPr>
          <a:xfrm>
            <a:off x="1328100" y="1742650"/>
            <a:ext cx="6156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id="160" name="Google Shape;16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250" y="1279825"/>
            <a:ext cx="8503899" cy="359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/>
          <p:nvPr/>
        </p:nvSpPr>
        <p:spPr>
          <a:xfrm>
            <a:off x="428016" y="252918"/>
            <a:ext cx="478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CO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Historia de Usuario: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30"/>
          <p:cNvSpPr txBox="1"/>
          <p:nvPr/>
        </p:nvSpPr>
        <p:spPr>
          <a:xfrm>
            <a:off x="1328100" y="1742650"/>
            <a:ext cx="6156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id="167" name="Google Shape;16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450" y="1381000"/>
            <a:ext cx="8839201" cy="346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1"/>
          <p:cNvSpPr txBox="1"/>
          <p:nvPr/>
        </p:nvSpPr>
        <p:spPr>
          <a:xfrm>
            <a:off x="428016" y="252918"/>
            <a:ext cx="478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CO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Historia de Usuario: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31"/>
          <p:cNvSpPr txBox="1"/>
          <p:nvPr/>
        </p:nvSpPr>
        <p:spPr>
          <a:xfrm>
            <a:off x="1328100" y="1742650"/>
            <a:ext cx="6156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id="174" name="Google Shape;17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55350"/>
            <a:ext cx="8839201" cy="316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1156275" y="1638552"/>
            <a:ext cx="6607276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s-CO" sz="5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Presentación: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3580355" y="2539984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/>
          <p:nvPr/>
        </p:nvSpPr>
        <p:spPr>
          <a:xfrm>
            <a:off x="428016" y="252918"/>
            <a:ext cx="478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CO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Historia de Usuario: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32"/>
          <p:cNvSpPr txBox="1"/>
          <p:nvPr/>
        </p:nvSpPr>
        <p:spPr>
          <a:xfrm>
            <a:off x="1328100" y="1742650"/>
            <a:ext cx="6156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id="181" name="Google Shape;18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550" y="1306650"/>
            <a:ext cx="8839201" cy="356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3"/>
          <p:cNvSpPr txBox="1"/>
          <p:nvPr/>
        </p:nvSpPr>
        <p:spPr>
          <a:xfrm>
            <a:off x="428016" y="252918"/>
            <a:ext cx="478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CO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Requisitos Funcionales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33"/>
          <p:cNvSpPr txBox="1"/>
          <p:nvPr/>
        </p:nvSpPr>
        <p:spPr>
          <a:xfrm>
            <a:off x="1328100" y="1742650"/>
            <a:ext cx="6156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id="188" name="Google Shape;18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150" y="1140250"/>
            <a:ext cx="8389376" cy="368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4"/>
          <p:cNvSpPr txBox="1"/>
          <p:nvPr/>
        </p:nvSpPr>
        <p:spPr>
          <a:xfrm>
            <a:off x="428016" y="252918"/>
            <a:ext cx="478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CO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Requisitos Funcionales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34"/>
          <p:cNvSpPr txBox="1"/>
          <p:nvPr/>
        </p:nvSpPr>
        <p:spPr>
          <a:xfrm>
            <a:off x="1328100" y="1742650"/>
            <a:ext cx="6156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id="195" name="Google Shape;19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25" y="1163225"/>
            <a:ext cx="8399150" cy="3575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/>
          <p:nvPr/>
        </p:nvSpPr>
        <p:spPr>
          <a:xfrm>
            <a:off x="428017" y="252918"/>
            <a:ext cx="61182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CO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Requerimientos no funcionales: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1" name="Google Shape;201;p35"/>
          <p:cNvPicPr preferRelativeResize="0"/>
          <p:nvPr/>
        </p:nvPicPr>
        <p:blipFill rotWithShape="1">
          <a:blip r:embed="rId3">
            <a:alphaModFix/>
          </a:blip>
          <a:srcRect b="0" l="0" r="714" t="0"/>
          <a:stretch/>
        </p:blipFill>
        <p:spPr>
          <a:xfrm>
            <a:off x="979875" y="1155950"/>
            <a:ext cx="7432249" cy="382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6"/>
          <p:cNvSpPr txBox="1"/>
          <p:nvPr/>
        </p:nvSpPr>
        <p:spPr>
          <a:xfrm>
            <a:off x="428017" y="252918"/>
            <a:ext cx="611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CO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Requerimientos no funcionales: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7" name="Google Shape;20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1800" y="1628000"/>
            <a:ext cx="5912050" cy="314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/>
        </p:nvSpPr>
        <p:spPr>
          <a:xfrm>
            <a:off x="291830" y="1638552"/>
            <a:ext cx="8210144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s-CO" sz="5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Formulación del proyecto:</a:t>
            </a:r>
            <a:endParaRPr b="1" i="0" sz="5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5"/>
          <p:cNvSpPr/>
          <p:nvPr/>
        </p:nvSpPr>
        <p:spPr>
          <a:xfrm>
            <a:off x="3580355" y="2539984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/>
        </p:nvSpPr>
        <p:spPr>
          <a:xfrm>
            <a:off x="428017" y="252918"/>
            <a:ext cx="563667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CO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Planteamiento del problema: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6"/>
          <p:cNvSpPr txBox="1"/>
          <p:nvPr/>
        </p:nvSpPr>
        <p:spPr>
          <a:xfrm>
            <a:off x="1195350" y="1547375"/>
            <a:ext cx="6753300" cy="24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000"/>
              <a:t>La microempresa Harina y granos Valencia se </a:t>
            </a:r>
            <a:r>
              <a:rPr lang="es-CO" sz="2000"/>
              <a:t>dedica a la venta</a:t>
            </a:r>
            <a:r>
              <a:rPr lang="es-CO" sz="2000"/>
              <a:t> de alimentos,productos de aseo y purinas para mascotas. Actualmente tienen organizada toda la </a:t>
            </a:r>
            <a:r>
              <a:rPr lang="es-CO" sz="2000"/>
              <a:t>información</a:t>
            </a:r>
            <a:r>
              <a:rPr lang="es-CO" sz="2000"/>
              <a:t> de ventas,compras,inventario y pedidos en un cuaderno y en excel. Presentan problemas con este tipo de </a:t>
            </a:r>
            <a:r>
              <a:rPr lang="es-CO" sz="2000"/>
              <a:t>organización</a:t>
            </a:r>
            <a:r>
              <a:rPr lang="es-CO" sz="2000"/>
              <a:t> de </a:t>
            </a:r>
            <a:r>
              <a:rPr lang="es-CO" sz="2000"/>
              <a:t>información</a:t>
            </a:r>
            <a:r>
              <a:rPr lang="es-CO" sz="2000"/>
              <a:t> ya que es poco eficiente y toma mucho tiempo.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/>
        </p:nvSpPr>
        <p:spPr>
          <a:xfrm>
            <a:off x="428017" y="252918"/>
            <a:ext cx="258013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CO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Justificación: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7"/>
          <p:cNvSpPr txBox="1"/>
          <p:nvPr/>
        </p:nvSpPr>
        <p:spPr>
          <a:xfrm>
            <a:off x="704375" y="1241875"/>
            <a:ext cx="7978200" cy="32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573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799"/>
              <a:t>La microempresa </a:t>
            </a:r>
            <a:r>
              <a:rPr lang="es-CO" sz="1799"/>
              <a:t>según</a:t>
            </a:r>
            <a:r>
              <a:rPr lang="es-CO" sz="1799"/>
              <a:t> lo planteado en el </a:t>
            </a:r>
            <a:r>
              <a:rPr lang="es-CO" sz="1799"/>
              <a:t>problema</a:t>
            </a:r>
            <a:r>
              <a:rPr lang="es-CO" sz="1799"/>
              <a:t> necesita un sistema de </a:t>
            </a:r>
            <a:r>
              <a:rPr lang="es-CO" sz="1799"/>
              <a:t>información</a:t>
            </a:r>
            <a:r>
              <a:rPr lang="es-CO" sz="1799"/>
              <a:t> que les permita tener </a:t>
            </a:r>
            <a:r>
              <a:rPr lang="es-CO" sz="1799"/>
              <a:t>más</a:t>
            </a:r>
            <a:r>
              <a:rPr lang="es-CO" sz="1799"/>
              <a:t> organizada la </a:t>
            </a:r>
            <a:r>
              <a:rPr lang="es-CO" sz="1799"/>
              <a:t>información, optimizar el tiempo y hacer más fácil la organización de esta información.</a:t>
            </a:r>
            <a:r>
              <a:rPr lang="es-CO" sz="1799"/>
              <a:t> </a:t>
            </a:r>
            <a:r>
              <a:rPr lang="es-CO" sz="1799"/>
              <a:t>También</a:t>
            </a:r>
            <a:r>
              <a:rPr lang="es-CO" sz="1799"/>
              <a:t> para que esta </a:t>
            </a:r>
            <a:r>
              <a:rPr lang="es-CO" sz="1799"/>
              <a:t>información</a:t>
            </a:r>
            <a:r>
              <a:rPr lang="es-CO" sz="1799"/>
              <a:t> sea </a:t>
            </a:r>
            <a:r>
              <a:rPr lang="es-CO" sz="1799"/>
              <a:t>más</a:t>
            </a:r>
            <a:r>
              <a:rPr lang="es-CO" sz="1799"/>
              <a:t> completa y efectiva.</a:t>
            </a:r>
            <a:endParaRPr sz="1799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/>
        </p:nvSpPr>
        <p:spPr>
          <a:xfrm>
            <a:off x="428017" y="252918"/>
            <a:ext cx="339779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CO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Objetivo general: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8"/>
          <p:cNvSpPr txBox="1"/>
          <p:nvPr/>
        </p:nvSpPr>
        <p:spPr>
          <a:xfrm>
            <a:off x="515625" y="2042127"/>
            <a:ext cx="8000100" cy="16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2200">
                <a:solidFill>
                  <a:srgbClr val="3C4043"/>
                </a:solidFill>
              </a:rPr>
              <a:t>Diseñar un sistema de información que permita mejorar la eficiencia y optimizar los procesos internos de ventas, compras, inventario y pedidos de la microempresa Harinas y Granos Valencia.</a:t>
            </a:r>
            <a:endParaRPr sz="2200">
              <a:solidFill>
                <a:srgbClr val="3C4043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/>
        </p:nvSpPr>
        <p:spPr>
          <a:xfrm>
            <a:off x="428017" y="252918"/>
            <a:ext cx="423282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CO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Objetivos específicos: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9"/>
          <p:cNvSpPr txBox="1"/>
          <p:nvPr/>
        </p:nvSpPr>
        <p:spPr>
          <a:xfrm>
            <a:off x="265123" y="1747287"/>
            <a:ext cx="8000100" cy="27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800"/>
              <a:buChar char="-"/>
            </a:pPr>
            <a:r>
              <a:rPr lang="es-CO" sz="1800">
                <a:solidFill>
                  <a:srgbClr val="3C4043"/>
                </a:solidFill>
              </a:rPr>
              <a:t>Diseñar  un sistema  que permita </a:t>
            </a:r>
            <a:r>
              <a:rPr lang="es-CO" sz="1800">
                <a:solidFill>
                  <a:srgbClr val="3C4043"/>
                </a:solidFill>
              </a:rPr>
              <a:t>registrar</a:t>
            </a:r>
            <a:r>
              <a:rPr lang="es-CO" sz="1800">
                <a:solidFill>
                  <a:srgbClr val="3C4043"/>
                </a:solidFill>
              </a:rPr>
              <a:t> la </a:t>
            </a:r>
            <a:r>
              <a:rPr lang="es-CO" sz="1800">
                <a:solidFill>
                  <a:srgbClr val="3C4043"/>
                </a:solidFill>
              </a:rPr>
              <a:t>información</a:t>
            </a:r>
            <a:r>
              <a:rPr lang="es-CO" sz="1800">
                <a:solidFill>
                  <a:srgbClr val="3C4043"/>
                </a:solidFill>
              </a:rPr>
              <a:t> de ventas.</a:t>
            </a:r>
            <a:endParaRPr sz="1800">
              <a:solidFill>
                <a:srgbClr val="3C404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800"/>
              <a:buChar char="-"/>
            </a:pPr>
            <a:r>
              <a:rPr lang="es-CO" sz="1800">
                <a:solidFill>
                  <a:srgbClr val="3C4043"/>
                </a:solidFill>
              </a:rPr>
              <a:t>Diseñar un sistema que permita r</a:t>
            </a:r>
            <a:r>
              <a:rPr lang="es-CO" sz="1800">
                <a:solidFill>
                  <a:srgbClr val="3C4043"/>
                </a:solidFill>
              </a:rPr>
              <a:t>egistrar </a:t>
            </a:r>
            <a:r>
              <a:rPr lang="es-CO" sz="1800">
                <a:solidFill>
                  <a:srgbClr val="3C4043"/>
                </a:solidFill>
              </a:rPr>
              <a:t>información</a:t>
            </a:r>
            <a:r>
              <a:rPr lang="es-CO" sz="1800">
                <a:solidFill>
                  <a:srgbClr val="3C4043"/>
                </a:solidFill>
              </a:rPr>
              <a:t> de compras.</a:t>
            </a:r>
            <a:endParaRPr sz="1800">
              <a:solidFill>
                <a:srgbClr val="3C404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800"/>
              <a:buChar char="-"/>
            </a:pPr>
            <a:r>
              <a:rPr lang="es-CO" sz="1800">
                <a:solidFill>
                  <a:srgbClr val="3C4043"/>
                </a:solidFill>
              </a:rPr>
              <a:t>Diseñar un sistema que permita r</a:t>
            </a:r>
            <a:r>
              <a:rPr lang="es-CO" sz="1800">
                <a:solidFill>
                  <a:srgbClr val="3C4043"/>
                </a:solidFill>
              </a:rPr>
              <a:t>egistrar </a:t>
            </a:r>
            <a:r>
              <a:rPr lang="es-CO" sz="1800">
                <a:solidFill>
                  <a:srgbClr val="3C4043"/>
                </a:solidFill>
              </a:rPr>
              <a:t>información</a:t>
            </a:r>
            <a:r>
              <a:rPr lang="es-CO" sz="1800">
                <a:solidFill>
                  <a:srgbClr val="3C4043"/>
                </a:solidFill>
              </a:rPr>
              <a:t> del ingreso de productos y salida del inventario.</a:t>
            </a:r>
            <a:endParaRPr sz="1800">
              <a:solidFill>
                <a:srgbClr val="3C404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800"/>
              <a:buChar char="-"/>
            </a:pPr>
            <a:r>
              <a:rPr lang="es-CO" sz="1800">
                <a:solidFill>
                  <a:srgbClr val="3C4043"/>
                </a:solidFill>
              </a:rPr>
              <a:t>Diseñar  un sistema que permita a los clientes realizar pedidos.</a:t>
            </a:r>
            <a:endParaRPr sz="1800">
              <a:solidFill>
                <a:srgbClr val="3C4043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/>
        </p:nvSpPr>
        <p:spPr>
          <a:xfrm>
            <a:off x="428017" y="252918"/>
            <a:ext cx="176138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CO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Alcance: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0"/>
          <p:cNvSpPr txBox="1"/>
          <p:nvPr/>
        </p:nvSpPr>
        <p:spPr>
          <a:xfrm>
            <a:off x="647175" y="1457725"/>
            <a:ext cx="7457400" cy="32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Roboto"/>
              <a:buChar char="●"/>
            </a:pP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El sistema de </a:t>
            </a: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información</a:t>
            </a: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debe ser</a:t>
            </a: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eficiente</a:t>
            </a: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 y funcional, para solucionar el problema con el que cuenta la empresa actualmente. </a:t>
            </a:r>
            <a:endParaRPr sz="180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Roboto"/>
              <a:buChar char="●"/>
            </a:pP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Los</a:t>
            </a: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administradores</a:t>
            </a: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serán</a:t>
            </a: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 los </a:t>
            </a: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únicos</a:t>
            </a: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 que </a:t>
            </a: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podrán</a:t>
            </a: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 ver y modificar la </a:t>
            </a: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información</a:t>
            </a: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 de las ventas,compras,inventarios y pedidos.</a:t>
            </a:r>
            <a:endParaRPr sz="180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Roboto"/>
              <a:buChar char="●"/>
            </a:pP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Los clientes solo </a:t>
            </a: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podrán</a:t>
            </a: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 ver los productos disponibles y </a:t>
            </a: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podrán</a:t>
            </a: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 hacer sus pedidos. </a:t>
            </a:r>
            <a:endParaRPr sz="180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/>
        </p:nvSpPr>
        <p:spPr>
          <a:xfrm>
            <a:off x="428016" y="252918"/>
            <a:ext cx="2401447" cy="646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s-CO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Impactos: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1"/>
          <p:cNvSpPr txBox="1"/>
          <p:nvPr/>
        </p:nvSpPr>
        <p:spPr>
          <a:xfrm>
            <a:off x="428025" y="1177425"/>
            <a:ext cx="7888200" cy="47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600"/>
              <a:buChar char="●"/>
            </a:pPr>
            <a:r>
              <a:rPr lang="es-CO" sz="1600">
                <a:solidFill>
                  <a:srgbClr val="3C4043"/>
                </a:solidFill>
              </a:rPr>
              <a:t>Impacto ambiental: Actualmente se utiliza mucho papel para llevar registros, </a:t>
            </a:r>
            <a:r>
              <a:rPr lang="es-CO" sz="1600">
                <a:solidFill>
                  <a:srgbClr val="3C4043"/>
                </a:solidFill>
              </a:rPr>
              <a:t>así</a:t>
            </a:r>
            <a:r>
              <a:rPr lang="es-CO" sz="1600">
                <a:solidFill>
                  <a:srgbClr val="3C4043"/>
                </a:solidFill>
              </a:rPr>
              <a:t> que con nuestro sistema vamos a reducir el uso de papel, </a:t>
            </a:r>
            <a:r>
              <a:rPr lang="es-CO" sz="1600">
                <a:solidFill>
                  <a:srgbClr val="3C4043"/>
                </a:solidFill>
              </a:rPr>
              <a:t>además</a:t>
            </a:r>
            <a:r>
              <a:rPr lang="es-CO" sz="1600">
                <a:solidFill>
                  <a:srgbClr val="3C4043"/>
                </a:solidFill>
              </a:rPr>
              <a:t> vamos a completar las cadenas de </a:t>
            </a:r>
            <a:r>
              <a:rPr lang="es-CO" sz="1600">
                <a:solidFill>
                  <a:srgbClr val="3C4043"/>
                </a:solidFill>
              </a:rPr>
              <a:t>producción</a:t>
            </a:r>
            <a:r>
              <a:rPr lang="es-CO" sz="1600">
                <a:solidFill>
                  <a:srgbClr val="3C4043"/>
                </a:solidFill>
              </a:rPr>
              <a:t> </a:t>
            </a:r>
            <a:r>
              <a:rPr lang="es-CO" sz="1600">
                <a:solidFill>
                  <a:srgbClr val="3C4043"/>
                </a:solidFill>
              </a:rPr>
              <a:t>así</a:t>
            </a:r>
            <a:r>
              <a:rPr lang="es-CO" sz="1600">
                <a:solidFill>
                  <a:srgbClr val="3C4043"/>
                </a:solidFill>
              </a:rPr>
              <a:t> ayudando a reducir el impacto ambiental que genera la </a:t>
            </a:r>
            <a:r>
              <a:rPr lang="es-CO" sz="1600">
                <a:solidFill>
                  <a:srgbClr val="3C4043"/>
                </a:solidFill>
              </a:rPr>
              <a:t>ruptura</a:t>
            </a:r>
            <a:r>
              <a:rPr lang="es-CO" sz="1600">
                <a:solidFill>
                  <a:srgbClr val="3C4043"/>
                </a:solidFill>
              </a:rPr>
              <a:t> de la cadena de </a:t>
            </a:r>
            <a:r>
              <a:rPr lang="es-CO" sz="1600">
                <a:solidFill>
                  <a:srgbClr val="3C4043"/>
                </a:solidFill>
              </a:rPr>
              <a:t>producción</a:t>
            </a:r>
            <a:endParaRPr sz="1600">
              <a:solidFill>
                <a:srgbClr val="3C4043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600"/>
              <a:buChar char="●"/>
            </a:pPr>
            <a:r>
              <a:rPr lang="es-CO" sz="1600">
                <a:solidFill>
                  <a:srgbClr val="3C4043"/>
                </a:solidFill>
              </a:rPr>
              <a:t>Impacto económico:  Con el sistema de </a:t>
            </a:r>
            <a:r>
              <a:rPr lang="es-CO" sz="1600">
                <a:solidFill>
                  <a:srgbClr val="3C4043"/>
                </a:solidFill>
              </a:rPr>
              <a:t>información</a:t>
            </a:r>
            <a:r>
              <a:rPr lang="es-CO" sz="1600">
                <a:solidFill>
                  <a:srgbClr val="3C4043"/>
                </a:solidFill>
              </a:rPr>
              <a:t> planeado se </a:t>
            </a:r>
            <a:r>
              <a:rPr lang="es-CO" sz="1600">
                <a:solidFill>
                  <a:srgbClr val="3C4043"/>
                </a:solidFill>
              </a:rPr>
              <a:t>reducirá</a:t>
            </a:r>
            <a:r>
              <a:rPr lang="es-CO" sz="1600">
                <a:solidFill>
                  <a:srgbClr val="3C4043"/>
                </a:solidFill>
              </a:rPr>
              <a:t> los medios </a:t>
            </a:r>
            <a:r>
              <a:rPr lang="es-CO" sz="1600">
                <a:solidFill>
                  <a:srgbClr val="3C4043"/>
                </a:solidFill>
              </a:rPr>
              <a:t>físicos</a:t>
            </a:r>
            <a:r>
              <a:rPr lang="es-CO" sz="1600">
                <a:solidFill>
                  <a:srgbClr val="3C4043"/>
                </a:solidFill>
              </a:rPr>
              <a:t> ya que estos producen un gasto significativo, </a:t>
            </a:r>
            <a:r>
              <a:rPr lang="es-CO" sz="1600">
                <a:solidFill>
                  <a:srgbClr val="3C4043"/>
                </a:solidFill>
              </a:rPr>
              <a:t>además</a:t>
            </a:r>
            <a:r>
              <a:rPr lang="es-CO" sz="1600">
                <a:solidFill>
                  <a:srgbClr val="3C4043"/>
                </a:solidFill>
              </a:rPr>
              <a:t> teniendo en cuenta los productos a vencerse en el sistema podremos reducir estas </a:t>
            </a:r>
            <a:r>
              <a:rPr lang="es-CO" sz="1600">
                <a:solidFill>
                  <a:srgbClr val="3C4043"/>
                </a:solidFill>
              </a:rPr>
              <a:t>pérdidas.</a:t>
            </a:r>
            <a:endParaRPr sz="1600">
              <a:solidFill>
                <a:srgbClr val="3C4043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600"/>
              <a:buChar char="●"/>
            </a:pPr>
            <a:r>
              <a:rPr lang="es-CO" sz="1600">
                <a:solidFill>
                  <a:srgbClr val="3C4043"/>
                </a:solidFill>
              </a:rPr>
              <a:t>Impacto social: Fortaleciendo la competencia justa </a:t>
            </a:r>
            <a:r>
              <a:rPr lang="es-CO" sz="1600">
                <a:solidFill>
                  <a:srgbClr val="3C4043"/>
                </a:solidFill>
              </a:rPr>
              <a:t>por medio</a:t>
            </a:r>
            <a:r>
              <a:rPr lang="es-CO" sz="1600">
                <a:solidFill>
                  <a:srgbClr val="3C4043"/>
                </a:solidFill>
              </a:rPr>
              <a:t> digital nos </a:t>
            </a:r>
            <a:r>
              <a:rPr lang="es-CO" sz="1600">
                <a:solidFill>
                  <a:srgbClr val="3C4043"/>
                </a:solidFill>
              </a:rPr>
              <a:t>permitirá</a:t>
            </a:r>
            <a:r>
              <a:rPr lang="es-CO" sz="1600">
                <a:solidFill>
                  <a:srgbClr val="3C4043"/>
                </a:solidFill>
              </a:rPr>
              <a:t> competir con otros negocios de este tipo, sin desventajas y contando con medios digitales.</a:t>
            </a:r>
            <a:endParaRPr sz="1600">
              <a:solidFill>
                <a:srgbClr val="3C4043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600"/>
              <a:buChar char="●"/>
            </a:pPr>
            <a:r>
              <a:rPr lang="es-CO" sz="1600">
                <a:solidFill>
                  <a:srgbClr val="3C4043"/>
                </a:solidFill>
              </a:rPr>
              <a:t>Impacto </a:t>
            </a:r>
            <a:r>
              <a:rPr lang="es-CO" sz="1600">
                <a:solidFill>
                  <a:srgbClr val="3C4043"/>
                </a:solidFill>
              </a:rPr>
              <a:t>tecnológico</a:t>
            </a:r>
            <a:r>
              <a:rPr lang="es-CO" sz="1600">
                <a:solidFill>
                  <a:srgbClr val="3C4043"/>
                </a:solidFill>
              </a:rPr>
              <a:t>: Haciendo uso de las herramientas </a:t>
            </a:r>
            <a:r>
              <a:rPr lang="es-CO" sz="1600">
                <a:solidFill>
                  <a:srgbClr val="3C4043"/>
                </a:solidFill>
              </a:rPr>
              <a:t>tecnológicas, con un software que nos permita administrar los datos de una manera más rápida y eficaz, así actualizándonos a la era digital.</a:t>
            </a:r>
            <a:endParaRPr sz="1600">
              <a:solidFill>
                <a:srgbClr val="3C4043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C4043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